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sldIdLst>
    <p:sldId id="257" r:id="rId2"/>
    <p:sldId id="266" r:id="rId3"/>
    <p:sldId id="280" r:id="rId4"/>
    <p:sldId id="270" r:id="rId5"/>
    <p:sldId id="267" r:id="rId6"/>
    <p:sldId id="268" r:id="rId7"/>
    <p:sldId id="269" r:id="rId8"/>
    <p:sldId id="273" r:id="rId9"/>
    <p:sldId id="271" r:id="rId10"/>
    <p:sldId id="272" r:id="rId11"/>
    <p:sldId id="274" r:id="rId12"/>
    <p:sldId id="258" r:id="rId13"/>
    <p:sldId id="275" r:id="rId14"/>
    <p:sldId id="276" r:id="rId15"/>
    <p:sldId id="277" r:id="rId16"/>
    <p:sldId id="278" r:id="rId17"/>
    <p:sldId id="279" r:id="rId18"/>
    <p:sldId id="281" r:id="rId19"/>
    <p:sldId id="282" r:id="rId20"/>
    <p:sldId id="28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9742"/>
    <a:srgbClr val="FDC917"/>
    <a:srgbClr val="EE7D34"/>
    <a:srgbClr val="3F4095"/>
    <a:srgbClr val="1F00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C9802-6DF6-4C24-8C91-0EEEB5BAD995}" type="datetimeFigureOut">
              <a:rPr lang="en-US" smtClean="0"/>
              <a:t>3/28/2015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9D7-E277-4684-A0A4-E19575D53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965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C9802-6DF6-4C24-8C91-0EEEB5BAD995}" type="datetimeFigureOut">
              <a:rPr lang="en-US" smtClean="0"/>
              <a:t>3/28/2015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9D7-E277-4684-A0A4-E19575D53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954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C9802-6DF6-4C24-8C91-0EEEB5BAD995}" type="datetimeFigureOut">
              <a:rPr lang="en-US" smtClean="0"/>
              <a:t>3/28/2015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9D7-E277-4684-A0A4-E19575D53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39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3/28/2015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236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C9802-6DF6-4C24-8C91-0EEEB5BAD995}" type="datetimeFigureOut">
              <a:rPr lang="en-US" smtClean="0"/>
              <a:t>3/28/2015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9D7-E277-4684-A0A4-E19575D53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90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C9802-6DF6-4C24-8C91-0EEEB5BAD995}" type="datetimeFigureOut">
              <a:rPr lang="en-US" smtClean="0"/>
              <a:t>3/28/2015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9D7-E277-4684-A0A4-E19575D53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13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C9802-6DF6-4C24-8C91-0EEEB5BAD995}" type="datetimeFigureOut">
              <a:rPr lang="en-US" smtClean="0"/>
              <a:t>3/28/2015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9D7-E277-4684-A0A4-E19575D53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147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C9802-6DF6-4C24-8C91-0EEEB5BAD995}" type="datetimeFigureOut">
              <a:rPr lang="en-US" smtClean="0"/>
              <a:t>3/28/2015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9D7-E277-4684-A0A4-E19575D53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47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C9802-6DF6-4C24-8C91-0EEEB5BAD995}" type="datetimeFigureOut">
              <a:rPr lang="en-US" smtClean="0"/>
              <a:t>3/28/2015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9D7-E277-4684-A0A4-E19575D53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592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C9802-6DF6-4C24-8C91-0EEEB5BAD995}" type="datetimeFigureOut">
              <a:rPr lang="en-US" smtClean="0"/>
              <a:t>3/28/2015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9D7-E277-4684-A0A4-E19575D53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19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C9802-6DF6-4C24-8C91-0EEEB5BAD995}" type="datetimeFigureOut">
              <a:rPr lang="en-US" smtClean="0"/>
              <a:t>3/28/2015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9D7-E277-4684-A0A4-E19575D53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674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C9802-6DF6-4C24-8C91-0EEEB5BAD995}" type="datetimeFigureOut">
              <a:rPr lang="en-US" smtClean="0"/>
              <a:t>3/28/2015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9D7-E277-4684-A0A4-E19575D53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582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C9802-6DF6-4C24-8C91-0EEEB5BAD995}" type="datetimeFigureOut">
              <a:rPr lang="en-US" smtClean="0"/>
              <a:t>3/28/2015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9F9D7-E277-4684-A0A4-E19575D53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65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37" b="38201"/>
          <a:stretch/>
        </p:blipFill>
        <p:spPr>
          <a:xfrm>
            <a:off x="1657215" y="1920531"/>
            <a:ext cx="8877569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88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68266" cy="889000"/>
          </a:xfrm>
        </p:spPr>
        <p:txBody>
          <a:bodyPr/>
          <a:lstStyle/>
          <a:p>
            <a:r>
              <a:rPr lang="en-US" dirty="0" smtClean="0"/>
              <a:t>Power Suppl</a:t>
            </a:r>
            <a:r>
              <a:rPr lang="en-US" dirty="0"/>
              <a:t>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9" b="3837"/>
          <a:stretch/>
        </p:blipFill>
        <p:spPr>
          <a:xfrm>
            <a:off x="5953568" y="1498600"/>
            <a:ext cx="5476432" cy="47662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7334" y="1896575"/>
            <a:ext cx="52762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AC Adaptor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7-12 Volts Recommended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At least 250 </a:t>
            </a:r>
            <a:r>
              <a:rPr lang="en-US" sz="3200" dirty="0" err="1" smtClean="0"/>
              <a:t>milliAmps</a:t>
            </a:r>
            <a:r>
              <a:rPr lang="en-US" sz="3200" dirty="0" smtClean="0"/>
              <a:t> (mA)</a:t>
            </a:r>
          </a:p>
          <a:p>
            <a:endParaRPr lang="en-US" sz="3200" dirty="0"/>
          </a:p>
          <a:p>
            <a:r>
              <a:rPr lang="en-US" sz="3200" dirty="0" smtClean="0"/>
              <a:t>WARNING!!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Plug must be center positive!!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8913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Powering the Arduino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135" y="1727200"/>
            <a:ext cx="6028266" cy="474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2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7334" y="1896575"/>
            <a:ext cx="5276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Arduino IDE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9762" t="31476" r="29762" b="31571"/>
          <a:stretch/>
        </p:blipFill>
        <p:spPr>
          <a:xfrm>
            <a:off x="4817441" y="1690688"/>
            <a:ext cx="6330217" cy="361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9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600" y="492125"/>
            <a:ext cx="10515600" cy="1325563"/>
          </a:xfrm>
        </p:spPr>
        <p:txBody>
          <a:bodyPr/>
          <a:lstStyle/>
          <a:p>
            <a:r>
              <a:rPr lang="en-US" dirty="0" smtClean="0"/>
              <a:t>Blank Sketch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149" y="786447"/>
            <a:ext cx="4756151" cy="570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18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</a:t>
            </a:r>
            <a:r>
              <a:rPr lang="en-US" dirty="0" err="1" smtClean="0"/>
              <a:t>BareMinimum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42000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File&gt;Example&gt;01.Basics&gt;</a:t>
            </a:r>
            <a:r>
              <a:rPr lang="en-US" sz="2400" dirty="0" err="1" smtClean="0"/>
              <a:t>BareMinimum</a:t>
            </a:r>
            <a:endParaRPr lang="en-US" sz="2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9" t="4120" r="14272" b="6942"/>
          <a:stretch/>
        </p:blipFill>
        <p:spPr>
          <a:xfrm>
            <a:off x="7264401" y="1027906"/>
            <a:ext cx="4279899" cy="567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5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BareMinimum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18100" cy="4351338"/>
          </a:xfrm>
        </p:spPr>
        <p:txBody>
          <a:bodyPr/>
          <a:lstStyle/>
          <a:p>
            <a:r>
              <a:rPr lang="en-US" dirty="0"/>
              <a:t>v</a:t>
            </a:r>
            <a:r>
              <a:rPr lang="en-US" dirty="0" smtClean="0"/>
              <a:t>oid setup ()</a:t>
            </a:r>
          </a:p>
          <a:p>
            <a:pPr lvl="1"/>
            <a:r>
              <a:rPr lang="en-US" dirty="0" smtClean="0"/>
              <a:t>Commands and variable declarations that need to be executed only once</a:t>
            </a:r>
          </a:p>
          <a:p>
            <a:r>
              <a:rPr lang="en-US" dirty="0" smtClean="0"/>
              <a:t>Void loop ()</a:t>
            </a:r>
          </a:p>
          <a:p>
            <a:pPr lvl="1"/>
            <a:r>
              <a:rPr lang="en-US" dirty="0" smtClean="0"/>
              <a:t>Commands and/or variable declarations that are constantly update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652" y="736656"/>
            <a:ext cx="4823748" cy="578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8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330200"/>
            <a:ext cx="11087100" cy="13208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Find </a:t>
            </a:r>
            <a:r>
              <a:rPr lang="en-US" sz="4000" dirty="0" err="1" smtClean="0"/>
              <a:t>AnalogReadSerial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542" y="990600"/>
            <a:ext cx="4415058" cy="54014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44499" y="1938359"/>
            <a:ext cx="6831699" cy="12112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File&gt;Examples&gt;01.Basics&gt;</a:t>
            </a:r>
            <a:r>
              <a:rPr lang="en-US" sz="2400" dirty="0" err="1" smtClean="0"/>
              <a:t>AnalogReadSerial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3666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16000"/>
          </a:xfrm>
        </p:spPr>
        <p:txBody>
          <a:bodyPr/>
          <a:lstStyle/>
          <a:p>
            <a:r>
              <a:rPr lang="en-US" dirty="0" err="1" smtClean="0"/>
              <a:t>AnalogReadSerial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390900" cy="4351338"/>
          </a:xfrm>
        </p:spPr>
        <p:txBody>
          <a:bodyPr/>
          <a:lstStyle/>
          <a:p>
            <a:r>
              <a:rPr lang="en-US" dirty="0" err="1"/>
              <a:t>i</a:t>
            </a:r>
            <a:r>
              <a:rPr lang="en-US" dirty="0" err="1" smtClean="0"/>
              <a:t>nt</a:t>
            </a:r>
            <a:r>
              <a:rPr lang="en-US" dirty="0" smtClean="0"/>
              <a:t> x, y, </a:t>
            </a:r>
            <a:r>
              <a:rPr lang="en-US" dirty="0" err="1" smtClean="0"/>
              <a:t>josi</a:t>
            </a:r>
            <a:r>
              <a:rPr lang="en-US" dirty="0" err="1"/>
              <a:t>e</a:t>
            </a:r>
            <a:endParaRPr lang="en-US" dirty="0" smtClean="0"/>
          </a:p>
          <a:p>
            <a:r>
              <a:rPr lang="en-US" dirty="0" err="1" smtClean="0"/>
              <a:t>Serial.begin</a:t>
            </a:r>
            <a:r>
              <a:rPr lang="en-US" dirty="0" smtClean="0"/>
              <a:t> ()</a:t>
            </a:r>
            <a:endParaRPr lang="en-US" dirty="0"/>
          </a:p>
          <a:p>
            <a:r>
              <a:rPr lang="en-US" dirty="0" err="1" smtClean="0"/>
              <a:t>analogRead</a:t>
            </a:r>
            <a:r>
              <a:rPr lang="en-US" dirty="0" smtClean="0"/>
              <a:t> ()</a:t>
            </a:r>
          </a:p>
          <a:p>
            <a:r>
              <a:rPr lang="en-US" dirty="0" err="1" smtClean="0"/>
              <a:t>Serial.print</a:t>
            </a:r>
            <a:r>
              <a:rPr lang="en-US" dirty="0"/>
              <a:t> </a:t>
            </a:r>
            <a:r>
              <a:rPr lang="en-US" dirty="0" smtClean="0"/>
              <a:t>()</a:t>
            </a:r>
          </a:p>
          <a:p>
            <a:r>
              <a:rPr lang="en-US" dirty="0" smtClean="0"/>
              <a:t>delay()</a:t>
            </a:r>
          </a:p>
          <a:p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349" y="609600"/>
            <a:ext cx="4572907" cy="593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1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285"/>
          <a:stretch/>
        </p:blipFill>
        <p:spPr>
          <a:xfrm>
            <a:off x="1756834" y="1549400"/>
            <a:ext cx="8233833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2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Learning&gt;Referenc</a:t>
            </a:r>
            <a:r>
              <a:rPr lang="en-US" dirty="0"/>
              <a:t>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54"/>
          <a:stretch/>
        </p:blipFill>
        <p:spPr>
          <a:xfrm>
            <a:off x="1883834" y="1485901"/>
            <a:ext cx="8424332" cy="501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2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968" y="1987550"/>
            <a:ext cx="5620999" cy="387739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12800" y="406400"/>
            <a:ext cx="2802467" cy="939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12800" y="1987550"/>
            <a:ext cx="312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Arduino Uno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0949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Commonly Used Commands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4978"/>
          <a:stretch/>
        </p:blipFill>
        <p:spPr>
          <a:xfrm>
            <a:off x="1771650" y="1690688"/>
            <a:ext cx="7931150" cy="471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3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3" y="533400"/>
            <a:ext cx="9736666" cy="939800"/>
          </a:xfrm>
        </p:spPr>
        <p:txBody>
          <a:bodyPr>
            <a:normAutofit/>
          </a:bodyPr>
          <a:lstStyle/>
          <a:p>
            <a:r>
              <a:rPr lang="en-US" dirty="0" smtClean="0"/>
              <a:t>Powering &amp; Programming the Arduino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588" y="1843314"/>
            <a:ext cx="8550557" cy="420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5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934" y="520700"/>
            <a:ext cx="8596668" cy="876300"/>
          </a:xfrm>
        </p:spPr>
        <p:txBody>
          <a:bodyPr/>
          <a:lstStyle/>
          <a:p>
            <a:r>
              <a:rPr lang="en-US" dirty="0" smtClean="0"/>
              <a:t>USB-Type B Port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92" y="1743316"/>
            <a:ext cx="5687859" cy="441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1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934" y="470954"/>
            <a:ext cx="3136900" cy="901700"/>
          </a:xfrm>
        </p:spPr>
        <p:txBody>
          <a:bodyPr/>
          <a:lstStyle/>
          <a:p>
            <a:r>
              <a:rPr lang="en-US" dirty="0" smtClean="0"/>
              <a:t>Digital Pins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56" r="12658" b="12875"/>
          <a:stretch/>
        </p:blipFill>
        <p:spPr>
          <a:xfrm>
            <a:off x="6844118" y="2313516"/>
            <a:ext cx="4859768" cy="3987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8934" y="1780103"/>
            <a:ext cx="512656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Digital Signal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1 or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HIGH or 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5V or 0V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Example: A Light Switch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11" y="4538355"/>
            <a:ext cx="5028907" cy="176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44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Pins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8" r="10009"/>
          <a:stretch/>
        </p:blipFill>
        <p:spPr>
          <a:xfrm>
            <a:off x="6416502" y="2104023"/>
            <a:ext cx="5064298" cy="43348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1690688"/>
            <a:ext cx="369146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Analog Signal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Varies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0V to 5V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Example: A Volume Knob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03" y="4194323"/>
            <a:ext cx="5586197" cy="224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14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Pins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" r="8490" b="9891"/>
          <a:stretch/>
        </p:blipFill>
        <p:spPr>
          <a:xfrm>
            <a:off x="6883400" y="1690688"/>
            <a:ext cx="4470400" cy="44195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1600201"/>
            <a:ext cx="52432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Provide and Receive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5V or 3.3V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Vin = Receive Power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GND = Ground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199" y="4358770"/>
            <a:ext cx="593997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GND Rules!!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Arduino must always be grounded to any circuit that it is connected to</a:t>
            </a:r>
          </a:p>
        </p:txBody>
      </p:sp>
    </p:spTree>
    <p:extLst>
      <p:ext uri="{BB962C8B-B14F-4D97-AF65-F5344CB8AC3E}">
        <p14:creationId xmlns:p14="http://schemas.microsoft.com/office/powerpoint/2010/main" val="164198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Powering the Arduino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" t="2835" r="6783" b="13402"/>
          <a:stretch/>
        </p:blipFill>
        <p:spPr>
          <a:xfrm>
            <a:off x="5600699" y="1993900"/>
            <a:ext cx="5753101" cy="4127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1690688"/>
            <a:ext cx="47624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Input Voltage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7-12 Volts Recommended</a:t>
            </a:r>
          </a:p>
          <a:p>
            <a:endParaRPr lang="en-US" sz="3200" dirty="0"/>
          </a:p>
          <a:p>
            <a:r>
              <a:rPr lang="en-US" sz="3200" dirty="0" smtClean="0"/>
              <a:t>WARNING!!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Do not connect backwards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1607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00100"/>
          </a:xfrm>
        </p:spPr>
        <p:txBody>
          <a:bodyPr/>
          <a:lstStyle/>
          <a:p>
            <a:r>
              <a:rPr lang="en-US" dirty="0" smtClean="0"/>
              <a:t>Powering the Arduino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352" y="1625601"/>
            <a:ext cx="5113651" cy="46266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7334" y="1930401"/>
            <a:ext cx="422486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Input 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Barrel Jack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 smtClean="0">
              <a:solidFill>
                <a:srgbClr val="DA97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6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6652</TotalTime>
  <Words>176</Words>
  <Application>Microsoft Office PowerPoint</Application>
  <PresentationFormat>Widescreen</PresentationFormat>
  <Paragraphs>60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Arial</vt:lpstr>
      <vt:lpstr>Office Theme</vt:lpstr>
      <vt:lpstr>PowerPoint Presentation</vt:lpstr>
      <vt:lpstr>PowerPoint Presentation</vt:lpstr>
      <vt:lpstr>Powering &amp; Programming the Arduino</vt:lpstr>
      <vt:lpstr>USB-Type B Port</vt:lpstr>
      <vt:lpstr>Digital Pins</vt:lpstr>
      <vt:lpstr>Analog Pins</vt:lpstr>
      <vt:lpstr>Power Pins</vt:lpstr>
      <vt:lpstr>Powering the Arduino</vt:lpstr>
      <vt:lpstr>Powering the Arduino</vt:lpstr>
      <vt:lpstr>Power Supply</vt:lpstr>
      <vt:lpstr>Powering the Arduino</vt:lpstr>
      <vt:lpstr>Software</vt:lpstr>
      <vt:lpstr>Blank Sketch</vt:lpstr>
      <vt:lpstr>Find BareMinimum</vt:lpstr>
      <vt:lpstr>BareMinimum</vt:lpstr>
      <vt:lpstr>Find AnalogReadSerial</vt:lpstr>
      <vt:lpstr>AnalogReadSerial</vt:lpstr>
      <vt:lpstr>Resources</vt:lpstr>
      <vt:lpstr>Learning&gt;Reference</vt:lpstr>
      <vt:lpstr>Commonly Used Commands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Hugo Quiroz</dc:creator>
  <cp:lastModifiedBy>Hugo Quiroz</cp:lastModifiedBy>
  <cp:revision>57</cp:revision>
  <dcterms:created xsi:type="dcterms:W3CDTF">2015-03-08T00:43:12Z</dcterms:created>
  <dcterms:modified xsi:type="dcterms:W3CDTF">2015-03-28T15:40:33Z</dcterms:modified>
</cp:coreProperties>
</file>